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g" ContentType="vide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</p:sldMasterIdLst>
  <p:notesMasterIdLst>
    <p:notesMasterId r:id="rId23"/>
  </p:notesMasterIdLst>
  <p:sldIdLst>
    <p:sldId id="256" r:id="rId2"/>
    <p:sldId id="258" r:id="rId3"/>
    <p:sldId id="260" r:id="rId4"/>
    <p:sldId id="261" r:id="rId5"/>
    <p:sldId id="262" r:id="rId6"/>
    <p:sldId id="271" r:id="rId7"/>
    <p:sldId id="264" r:id="rId8"/>
    <p:sldId id="265" r:id="rId9"/>
    <p:sldId id="266" r:id="rId10"/>
    <p:sldId id="270" r:id="rId11"/>
    <p:sldId id="287" r:id="rId12"/>
    <p:sldId id="286" r:id="rId13"/>
    <p:sldId id="285" r:id="rId14"/>
    <p:sldId id="284" r:id="rId15"/>
    <p:sldId id="283" r:id="rId16"/>
    <p:sldId id="269" r:id="rId17"/>
    <p:sldId id="288" r:id="rId18"/>
    <p:sldId id="267" r:id="rId19"/>
    <p:sldId id="268" r:id="rId20"/>
    <p:sldId id="272" r:id="rId21"/>
    <p:sldId id="27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66"/>
    <a:srgbClr val="E6E6E6"/>
    <a:srgbClr val="CCCCCC"/>
    <a:srgbClr val="FFCC66"/>
    <a:srgbClr val="FFFF00"/>
    <a:srgbClr val="66CCFF"/>
    <a:srgbClr val="FF6FCF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64"/>
    <p:restoredTop sz="92424"/>
  </p:normalViewPr>
  <p:slideViewPr>
    <p:cSldViewPr snapToGrid="0" snapToObjects="1">
      <p:cViewPr varScale="1">
        <p:scale>
          <a:sx n="85" d="100"/>
          <a:sy n="85" d="100"/>
        </p:scale>
        <p:origin x="2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BBBBA-0562-5B46-A18E-AABED8345D2D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13CDD-B1D3-F147-B09B-908F2E07D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70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ssbytes.com/hub-vs-switch-comparison-and-difference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Linksys_WRT54G_serie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  <a:p>
            <a:r>
              <a:rPr lang="en-US" dirty="0">
                <a:hlinkClick r:id="rId3"/>
              </a:rPr>
              <a:t>https://fossbytes.com/hub-vs-switch-comparison-and-difference/</a:t>
            </a:r>
            <a:r>
              <a:rPr lang="en-US" dirty="0"/>
              <a:t>, </a:t>
            </a:r>
          </a:p>
          <a:p>
            <a:r>
              <a:rPr lang="en-US" dirty="0">
                <a:hlinkClick r:id="rId4"/>
              </a:rPr>
              <a:t>https://en.wikipedia.org/wiki/Linksys_WRT54G_series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13CDD-B1D3-F147-B09B-908F2E07D7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05B5D-4F81-444B-9CDB-3764C02BBEB5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FCE84-6E56-7B47-97DE-653ECE991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05B5D-4F81-444B-9CDB-3764C02BBEB5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FCE84-6E56-7B47-97DE-653ECE991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nl-NL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05B5D-4F81-444B-9CDB-3764C02BBEB5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FCE84-6E56-7B47-97DE-653ECE991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05B5D-4F81-444B-9CDB-3764C02BBEB5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FCE84-6E56-7B47-97DE-653ECE991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nl-NL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05B5D-4F81-444B-9CDB-3764C02BBEB5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FCE84-6E56-7B47-97DE-653ECE991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05B5D-4F81-444B-9CDB-3764C02BBEB5}" type="datetimeFigureOut">
              <a:rPr lang="en-US" smtClean="0"/>
              <a:t>9/2/19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FCE84-6E56-7B47-97DE-653ECE991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05B5D-4F81-444B-9CDB-3764C02BBEB5}" type="datetimeFigureOut">
              <a:rPr lang="en-US" smtClean="0"/>
              <a:t>9/2/19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FCE84-6E56-7B47-97DE-653ECE991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05B5D-4F81-444B-9CDB-3764C02BBEB5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FCE84-6E56-7B47-97DE-653ECE991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05B5D-4F81-444B-9CDB-3764C02BBEB5}" type="datetimeFigureOut">
              <a:rPr lang="en-US" smtClean="0"/>
              <a:t>9/2/19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FCE84-6E56-7B47-97DE-653ECE991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nl-NL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05B5D-4F81-444B-9CDB-3764C02BBEB5}" type="datetimeFigureOut">
              <a:rPr lang="en-US" smtClean="0"/>
              <a:t>9/2/19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FCE84-6E56-7B47-97DE-653ECE9910F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05B5D-4F81-444B-9CDB-3764C02BBEB5}" type="datetimeFigureOut">
              <a:rPr lang="en-US" smtClean="0"/>
              <a:t>9/2/19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1FCE84-6E56-7B47-97DE-653ECE9910F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4F1FCE84-6E56-7B47-97DE-653ECE991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9405B5D-4F81-444B-9CDB-3764C02BBEB5}" type="datetimeFigureOut">
              <a:rPr lang="en-US" smtClean="0"/>
              <a:t>9/2/19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ransition>
    <p:fade/>
  </p:transition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oog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NT21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595529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/>
          <p:cNvSpPr/>
          <p:nvPr/>
        </p:nvSpPr>
        <p:spPr>
          <a:xfrm>
            <a:off x="905619" y="5610704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6" name="Rectangle 105"/>
          <p:cNvSpPr/>
          <p:nvPr/>
        </p:nvSpPr>
        <p:spPr>
          <a:xfrm>
            <a:off x="905565" y="5192781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5" name="Rectangle 104"/>
          <p:cNvSpPr/>
          <p:nvPr/>
        </p:nvSpPr>
        <p:spPr>
          <a:xfrm>
            <a:off x="905565" y="4771495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4" name="Rectangle 103"/>
          <p:cNvSpPr/>
          <p:nvPr/>
        </p:nvSpPr>
        <p:spPr>
          <a:xfrm>
            <a:off x="905565" y="4354697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905565" y="3933411"/>
            <a:ext cx="1281044" cy="421286"/>
          </a:xfrm>
          <a:prstGeom prst="rect">
            <a:avLst/>
          </a:prstGeom>
          <a:solidFill>
            <a:srgbClr val="FF66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Layered</a:t>
            </a:r>
            <a:r>
              <a:rPr lang="nl-NL" dirty="0"/>
              <a:t> Communication:</a:t>
            </a:r>
            <a:br>
              <a:rPr lang="nl-NL" dirty="0"/>
            </a:br>
            <a:r>
              <a:rPr lang="nl-NL" sz="3600" dirty="0"/>
              <a:t>TCP/IP </a:t>
            </a:r>
            <a:r>
              <a:rPr lang="nl-NL" sz="3600" dirty="0" err="1"/>
              <a:t>and</a:t>
            </a:r>
            <a:r>
              <a:rPr lang="nl-NL" sz="3600" dirty="0"/>
              <a:t> OSI Model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7444" y="5654883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5200" y="525622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82182" y="4828250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76726" y="4417658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82182" y="4011666"/>
            <a:ext cx="109254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Session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100685" y="5673665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Rectangle 41"/>
          <p:cNvSpPr/>
          <p:nvPr/>
        </p:nvSpPr>
        <p:spPr>
          <a:xfrm>
            <a:off x="6100631" y="5255742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Rectangle 42"/>
          <p:cNvSpPr/>
          <p:nvPr/>
        </p:nvSpPr>
        <p:spPr>
          <a:xfrm>
            <a:off x="6100631" y="4834456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Rectangle 43"/>
          <p:cNvSpPr/>
          <p:nvPr/>
        </p:nvSpPr>
        <p:spPr>
          <a:xfrm>
            <a:off x="6100631" y="4417658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tangle 44"/>
          <p:cNvSpPr/>
          <p:nvPr/>
        </p:nvSpPr>
        <p:spPr>
          <a:xfrm>
            <a:off x="6100631" y="3996372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/>
          <p:cNvSpPr/>
          <p:nvPr/>
        </p:nvSpPr>
        <p:spPr>
          <a:xfrm>
            <a:off x="6172510" y="5717844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110266" y="5319190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177248" y="4891211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71792" y="4480619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87500" y="4073084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05565" y="3090839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tangle 51"/>
          <p:cNvSpPr/>
          <p:nvPr/>
        </p:nvSpPr>
        <p:spPr>
          <a:xfrm>
            <a:off x="876726" y="3159349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05565" y="3512125"/>
            <a:ext cx="1281044" cy="421286"/>
          </a:xfrm>
          <a:prstGeom prst="rect">
            <a:avLst/>
          </a:prstGeom>
          <a:solidFill>
            <a:srgbClr val="E6E6E6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6" name="Rectangle 55"/>
          <p:cNvSpPr/>
          <p:nvPr/>
        </p:nvSpPr>
        <p:spPr>
          <a:xfrm>
            <a:off x="826665" y="3604137"/>
            <a:ext cx="145584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Presentation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2282512" y="3159348"/>
            <a:ext cx="335255" cy="11447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99562" y="3743272"/>
            <a:ext cx="3372230" cy="460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26665" y="2380590"/>
            <a:ext cx="216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OSI Reference Model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944203" y="2380590"/>
            <a:ext cx="146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TCP/IP Model</a:t>
            </a:r>
          </a:p>
        </p:txBody>
      </p:sp>
    </p:spTree>
    <p:extLst>
      <p:ext uri="{BB962C8B-B14F-4D97-AF65-F5344CB8AC3E}">
        <p14:creationId xmlns:p14="http://schemas.microsoft.com/office/powerpoint/2010/main" val="16432608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46" grpId="0"/>
      <p:bldP spid="47" grpId="0"/>
      <p:bldP spid="48" grpId="0"/>
      <p:bldP spid="49" grpId="0"/>
      <p:bldP spid="50" grpId="0"/>
      <p:bldP spid="52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Wireshark</a:t>
            </a:r>
            <a:r>
              <a:rPr lang="nl-NL" dirty="0"/>
              <a:t> </a:t>
            </a:r>
            <a:br>
              <a:rPr lang="nl-NL" dirty="0"/>
            </a:br>
            <a:r>
              <a:rPr lang="nl-NL" sz="3600" dirty="0"/>
              <a:t>Network </a:t>
            </a:r>
            <a:r>
              <a:rPr lang="nl-NL" sz="3600" dirty="0" err="1"/>
              <a:t>Sniffing</a:t>
            </a:r>
            <a:r>
              <a:rPr lang="nl-NL" sz="3600" dirty="0"/>
              <a:t> Tool</a:t>
            </a:r>
          </a:p>
        </p:txBody>
      </p:sp>
      <p:pic>
        <p:nvPicPr>
          <p:cNvPr id="8" name="Picture 7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07" y="96282"/>
            <a:ext cx="1321356" cy="1321356"/>
          </a:xfrm>
          <a:prstGeom prst="rect">
            <a:avLst/>
          </a:prstGeom>
        </p:spPr>
      </p:pic>
      <p:pic>
        <p:nvPicPr>
          <p:cNvPr id="10" name="Picture 9" descr="images-3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587" y="1599451"/>
            <a:ext cx="4152236" cy="1376963"/>
          </a:xfrm>
          <a:prstGeom prst="rect">
            <a:avLst/>
          </a:prstGeom>
        </p:spPr>
      </p:pic>
      <p:pic>
        <p:nvPicPr>
          <p:cNvPr id="11" name="Picture 10" descr="Screen Shot 2015-11-26 at 13.37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12" y="3080593"/>
            <a:ext cx="7542251" cy="37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3440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1790" y="112744"/>
            <a:ext cx="533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Encapsulation</a:t>
            </a:r>
            <a:r>
              <a:rPr lang="nl-N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Example</a:t>
            </a:r>
            <a:r>
              <a:rPr lang="nl-N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: HTTP </a:t>
            </a:r>
            <a:r>
              <a:rPr lang="nl-N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packet</a:t>
            </a:r>
            <a:r>
              <a:rPr lang="nl-N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in </a:t>
            </a:r>
            <a:r>
              <a:rPr lang="nl-N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Wireshark</a:t>
            </a:r>
            <a:r>
              <a:rPr lang="nl-N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(1)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77" y="482077"/>
            <a:ext cx="9321181" cy="6480820"/>
          </a:xfrm>
        </p:spPr>
      </p:pic>
      <p:sp>
        <p:nvSpPr>
          <p:cNvPr id="6" name="TextBox 5"/>
          <p:cNvSpPr txBox="1"/>
          <p:nvPr/>
        </p:nvSpPr>
        <p:spPr>
          <a:xfrm>
            <a:off x="5068243" y="3706376"/>
            <a:ext cx="1974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Application </a:t>
            </a:r>
            <a:r>
              <a:rPr lang="nl-NL" sz="1400" dirty="0" err="1">
                <a:solidFill>
                  <a:srgbClr val="FF0000"/>
                </a:solidFill>
              </a:rPr>
              <a:t>Layer</a:t>
            </a:r>
            <a:r>
              <a:rPr lang="nl-NL" sz="1400" dirty="0">
                <a:solidFill>
                  <a:srgbClr val="FF0000"/>
                </a:solidFill>
              </a:rPr>
              <a:t> (HTTP)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249166" y="2940573"/>
            <a:ext cx="1819078" cy="9196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00438" y="4012665"/>
            <a:ext cx="1967806" cy="7700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DEF493-102A-9B41-A3D8-C14EBBF91239}"/>
              </a:ext>
            </a:extLst>
          </p:cNvPr>
          <p:cNvSpPr txBox="1"/>
          <p:nvPr/>
        </p:nvSpPr>
        <p:spPr>
          <a:xfrm>
            <a:off x="4564850" y="5446353"/>
            <a:ext cx="2164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HTTP </a:t>
            </a:r>
            <a:r>
              <a:rPr lang="nl-NL" sz="1400" dirty="0" err="1">
                <a:solidFill>
                  <a:srgbClr val="FF0000"/>
                </a:solidFill>
              </a:rPr>
              <a:t>packet</a:t>
            </a:r>
            <a:r>
              <a:rPr lang="nl-NL" sz="1400" dirty="0">
                <a:solidFill>
                  <a:srgbClr val="FF0000"/>
                </a:solidFill>
              </a:rPr>
              <a:t> in </a:t>
            </a:r>
            <a:r>
              <a:rPr lang="nl-NL" sz="1400" dirty="0" err="1">
                <a:solidFill>
                  <a:srgbClr val="FF0000"/>
                </a:solidFill>
              </a:rPr>
              <a:t>binary</a:t>
            </a:r>
            <a:r>
              <a:rPr lang="nl-NL" sz="1400" dirty="0">
                <a:solidFill>
                  <a:srgbClr val="FF0000"/>
                </a:solidFill>
              </a:rPr>
              <a:t> form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01A78C-800E-7040-AF33-1A3B2F144812}"/>
              </a:ext>
            </a:extLst>
          </p:cNvPr>
          <p:cNvCxnSpPr/>
          <p:nvPr/>
        </p:nvCxnSpPr>
        <p:spPr>
          <a:xfrm flipH="1">
            <a:off x="3603829" y="5640866"/>
            <a:ext cx="77796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42130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1790" y="112744"/>
            <a:ext cx="522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Encapsulation</a:t>
            </a:r>
            <a:r>
              <a:rPr lang="nl-N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Example</a:t>
            </a:r>
            <a:r>
              <a:rPr lang="nl-N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: HTTP </a:t>
            </a:r>
            <a:r>
              <a:rPr lang="nl-N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packet</a:t>
            </a:r>
            <a:r>
              <a:rPr lang="nl-N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in </a:t>
            </a:r>
            <a:r>
              <a:rPr lang="nl-N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Wireshark</a:t>
            </a:r>
            <a:r>
              <a:rPr lang="nl-N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(2)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77" y="482077"/>
            <a:ext cx="9321181" cy="6480820"/>
          </a:xfrm>
        </p:spPr>
      </p:pic>
      <p:sp>
        <p:nvSpPr>
          <p:cNvPr id="6" name="TextBox 5"/>
          <p:cNvSpPr txBox="1"/>
          <p:nvPr/>
        </p:nvSpPr>
        <p:spPr>
          <a:xfrm>
            <a:off x="5068243" y="3706376"/>
            <a:ext cx="1757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Transport </a:t>
            </a:r>
            <a:r>
              <a:rPr lang="nl-NL" sz="1400" dirty="0" err="1">
                <a:solidFill>
                  <a:srgbClr val="FF0000"/>
                </a:solidFill>
              </a:rPr>
              <a:t>Layer</a:t>
            </a:r>
            <a:r>
              <a:rPr lang="nl-NL" sz="1400" dirty="0">
                <a:solidFill>
                  <a:srgbClr val="FF0000"/>
                </a:solidFill>
              </a:rPr>
              <a:t> (TCP)</a:t>
            </a: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 flipV="1">
            <a:off x="3249166" y="2849039"/>
            <a:ext cx="1819077" cy="10112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066114" y="4012665"/>
            <a:ext cx="2093653" cy="5183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66883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1790" y="112744"/>
            <a:ext cx="522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Encapsulation</a:t>
            </a:r>
            <a:r>
              <a:rPr lang="nl-N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Example</a:t>
            </a:r>
            <a:r>
              <a:rPr lang="nl-N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: HTTP </a:t>
            </a:r>
            <a:r>
              <a:rPr lang="nl-N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packet</a:t>
            </a:r>
            <a:r>
              <a:rPr lang="nl-N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in </a:t>
            </a:r>
            <a:r>
              <a:rPr lang="nl-N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Wireshark</a:t>
            </a:r>
            <a:r>
              <a:rPr lang="nl-N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(3)</a:t>
            </a:r>
          </a:p>
        </p:txBody>
      </p:sp>
      <p:pic>
        <p:nvPicPr>
          <p:cNvPr id="4" name="Content Placeholder 3" descr="Screen Shot 2015-11-26 at 12.30.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" b="6667"/>
          <a:stretch>
            <a:fillRect/>
          </a:stretch>
        </p:blipFill>
        <p:spPr>
          <a:xfrm>
            <a:off x="-102057" y="509526"/>
            <a:ext cx="9351229" cy="6348473"/>
          </a:xfr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3249166" y="2620199"/>
            <a:ext cx="1727551" cy="11707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68243" y="3706376"/>
            <a:ext cx="15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Network </a:t>
            </a:r>
            <a:r>
              <a:rPr lang="nl-NL" sz="1400" dirty="0" err="1">
                <a:solidFill>
                  <a:srgbClr val="FF0000"/>
                </a:solidFill>
              </a:rPr>
              <a:t>Layer</a:t>
            </a:r>
            <a:r>
              <a:rPr lang="nl-NL" sz="1400" dirty="0">
                <a:solidFill>
                  <a:srgbClr val="FF0000"/>
                </a:solidFill>
              </a:rPr>
              <a:t> (IP)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917386" y="3943333"/>
            <a:ext cx="2059331" cy="6448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62255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1790" y="112744"/>
            <a:ext cx="533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Encapsulation</a:t>
            </a:r>
            <a:r>
              <a:rPr lang="nl-N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Example</a:t>
            </a:r>
            <a:r>
              <a:rPr lang="nl-N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: HTTP </a:t>
            </a:r>
            <a:r>
              <a:rPr lang="nl-N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packet</a:t>
            </a:r>
            <a:r>
              <a:rPr lang="nl-N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in </a:t>
            </a:r>
            <a:r>
              <a:rPr lang="nl-N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Wireshark</a:t>
            </a:r>
            <a:r>
              <a:rPr lang="nl-N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(4)</a:t>
            </a:r>
          </a:p>
        </p:txBody>
      </p:sp>
      <p:pic>
        <p:nvPicPr>
          <p:cNvPr id="6" name="Content Placeholder 5" descr="Screen Shot 2015-11-26 at 12.30.0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" b="6667"/>
          <a:stretch>
            <a:fillRect/>
          </a:stretch>
        </p:blipFill>
        <p:spPr>
          <a:xfrm>
            <a:off x="-90717" y="482076"/>
            <a:ext cx="9364755" cy="6375924"/>
          </a:xfrm>
        </p:spPr>
      </p:pic>
      <p:sp>
        <p:nvSpPr>
          <p:cNvPr id="7" name="TextBox 6"/>
          <p:cNvSpPr txBox="1"/>
          <p:nvPr/>
        </p:nvSpPr>
        <p:spPr>
          <a:xfrm>
            <a:off x="4976716" y="3637042"/>
            <a:ext cx="2083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Data Link </a:t>
            </a:r>
            <a:r>
              <a:rPr lang="nl-NL" sz="1400" dirty="0" err="1">
                <a:solidFill>
                  <a:srgbClr val="FF0000"/>
                </a:solidFill>
              </a:rPr>
              <a:t>Layer</a:t>
            </a:r>
            <a:r>
              <a:rPr lang="nl-NL" sz="1400" dirty="0">
                <a:solidFill>
                  <a:srgbClr val="FF0000"/>
                </a:solidFill>
              </a:rPr>
              <a:t> (Ethernet)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345349" y="2505780"/>
            <a:ext cx="2631367" cy="12851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624584" y="3889097"/>
            <a:ext cx="3352132" cy="5913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9284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Hub_Switch_Router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342902" cy="6858000"/>
          </a:xfrm>
        </p:spPr>
      </p:pic>
    </p:spTree>
    <p:extLst>
      <p:ext uri="{BB962C8B-B14F-4D97-AF65-F5344CB8AC3E}">
        <p14:creationId xmlns:p14="http://schemas.microsoft.com/office/powerpoint/2010/main" val="1808524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71F142-5842-8747-B224-2F9870FB8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57063"/>
            <a:ext cx="4289361" cy="2223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E7449F-7BE3-6F41-8731-D59460A58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317" y="2849732"/>
            <a:ext cx="3593976" cy="308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3017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/>
          <p:cNvSpPr/>
          <p:nvPr/>
        </p:nvSpPr>
        <p:spPr>
          <a:xfrm>
            <a:off x="905619" y="4922931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6" name="Rectangle 105"/>
          <p:cNvSpPr/>
          <p:nvPr/>
        </p:nvSpPr>
        <p:spPr>
          <a:xfrm>
            <a:off x="905565" y="4505008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5" name="Rectangle 104"/>
          <p:cNvSpPr/>
          <p:nvPr/>
        </p:nvSpPr>
        <p:spPr>
          <a:xfrm>
            <a:off x="905565" y="4083722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4" name="Rectangle 103"/>
          <p:cNvSpPr/>
          <p:nvPr/>
        </p:nvSpPr>
        <p:spPr>
          <a:xfrm>
            <a:off x="905565" y="3666924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905565" y="3245638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Layered</a:t>
            </a:r>
            <a:r>
              <a:rPr lang="nl-NL" dirty="0"/>
              <a:t> Communication:</a:t>
            </a:r>
            <a:br>
              <a:rPr lang="nl-NL" dirty="0"/>
            </a:br>
            <a:r>
              <a:rPr lang="nl-NL" sz="3600" dirty="0"/>
              <a:t>Hub, Router, Switch</a:t>
            </a:r>
          </a:p>
        </p:txBody>
      </p:sp>
      <p:pic>
        <p:nvPicPr>
          <p:cNvPr id="5" name="Picture 4" descr="laptop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54" y="1507337"/>
            <a:ext cx="1181983" cy="1181983"/>
          </a:xfrm>
          <a:prstGeom prst="rect">
            <a:avLst/>
          </a:prstGeom>
        </p:spPr>
      </p:pic>
      <p:pic>
        <p:nvPicPr>
          <p:cNvPr id="9" name="Content Placeholder 8" descr="server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65" r="-29365"/>
          <a:stretch>
            <a:fillRect/>
          </a:stretch>
        </p:blipFill>
        <p:spPr>
          <a:xfrm>
            <a:off x="6041544" y="1627427"/>
            <a:ext cx="1570314" cy="989298"/>
          </a:xfrm>
        </p:spPr>
      </p:pic>
      <p:sp>
        <p:nvSpPr>
          <p:cNvPr id="16" name="Down Arrow 15"/>
          <p:cNvSpPr/>
          <p:nvPr/>
        </p:nvSpPr>
        <p:spPr>
          <a:xfrm flipH="1">
            <a:off x="1220636" y="2712378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Down Arrow 16"/>
          <p:cNvSpPr/>
          <p:nvPr/>
        </p:nvSpPr>
        <p:spPr>
          <a:xfrm rot="10800000" flipH="1">
            <a:off x="6557484" y="2677751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977444" y="4967110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5200" y="456845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82182" y="4140477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76726" y="3729885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92434" y="3322350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5" name="Elbow Connector 54"/>
          <p:cNvCxnSpPr>
            <a:stCxn id="107" idx="2"/>
          </p:cNvCxnSpPr>
          <p:nvPr/>
        </p:nvCxnSpPr>
        <p:spPr>
          <a:xfrm rot="5400000" flipH="1" flipV="1">
            <a:off x="4170466" y="2712116"/>
            <a:ext cx="7775" cy="5256427"/>
          </a:xfrm>
          <a:prstGeom prst="bentConnector3">
            <a:avLst>
              <a:gd name="adj1" fmla="val -436057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01630" y="5486401"/>
            <a:ext cx="1516551" cy="4315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Transmission Medium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137891" y="4929137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1" name="Rectangle 100"/>
          <p:cNvSpPr/>
          <p:nvPr/>
        </p:nvSpPr>
        <p:spPr>
          <a:xfrm>
            <a:off x="6137837" y="4511214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2" name="Rectangle 101"/>
          <p:cNvSpPr/>
          <p:nvPr/>
        </p:nvSpPr>
        <p:spPr>
          <a:xfrm>
            <a:off x="6137837" y="4089928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3" name="Rectangle 102"/>
          <p:cNvSpPr/>
          <p:nvPr/>
        </p:nvSpPr>
        <p:spPr>
          <a:xfrm>
            <a:off x="6137837" y="3673130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8" name="Rectangle 117"/>
          <p:cNvSpPr/>
          <p:nvPr/>
        </p:nvSpPr>
        <p:spPr>
          <a:xfrm>
            <a:off x="6137837" y="3251844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9" name="Rectangle 118"/>
          <p:cNvSpPr/>
          <p:nvPr/>
        </p:nvSpPr>
        <p:spPr>
          <a:xfrm>
            <a:off x="6209716" y="4973316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6147472" y="457466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214454" y="4146683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6108998" y="3736091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6124706" y="3328556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41913" y="5011869"/>
            <a:ext cx="528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558ED5"/>
                </a:solidFill>
              </a:rPr>
              <a:t>Hub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920435" y="4584377"/>
            <a:ext cx="735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558ED5"/>
                </a:solidFill>
              </a:rPr>
              <a:t>Switch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20435" y="4100517"/>
            <a:ext cx="754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558ED5"/>
                </a:solidFill>
              </a:rPr>
              <a:t>Router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2472471" y="5213115"/>
            <a:ext cx="1447964" cy="11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2472471" y="4768574"/>
            <a:ext cx="1447964" cy="11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2472471" y="4283233"/>
            <a:ext cx="1447964" cy="11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674868" y="4291882"/>
            <a:ext cx="1266523" cy="2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674868" y="4766179"/>
            <a:ext cx="1266523" cy="2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674868" y="5206785"/>
            <a:ext cx="1266523" cy="2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270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18" grpId="0" animBg="1"/>
      <p:bldP spid="119" grpId="0"/>
      <p:bldP spid="120" grpId="0"/>
      <p:bldP spid="121" grpId="0"/>
      <p:bldP spid="122" grpId="0"/>
      <p:bldP spid="1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/>
          <p:cNvSpPr/>
          <p:nvPr/>
        </p:nvSpPr>
        <p:spPr>
          <a:xfrm>
            <a:off x="144596" y="4901068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6" name="Rectangle 105"/>
          <p:cNvSpPr/>
          <p:nvPr/>
        </p:nvSpPr>
        <p:spPr>
          <a:xfrm>
            <a:off x="144542" y="4483145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5" name="Rectangle 104"/>
          <p:cNvSpPr/>
          <p:nvPr/>
        </p:nvSpPr>
        <p:spPr>
          <a:xfrm>
            <a:off x="144542" y="4061859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4" name="Rectangle 103"/>
          <p:cNvSpPr/>
          <p:nvPr/>
        </p:nvSpPr>
        <p:spPr>
          <a:xfrm>
            <a:off x="144542" y="3645061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144542" y="3223775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Layered</a:t>
            </a:r>
            <a:r>
              <a:rPr lang="nl-NL" dirty="0"/>
              <a:t> Communication:</a:t>
            </a:r>
            <a:br>
              <a:rPr lang="nl-NL" dirty="0"/>
            </a:br>
            <a:r>
              <a:rPr lang="nl-NL" sz="3600" dirty="0"/>
              <a:t>Hub, Router, Switch</a:t>
            </a:r>
          </a:p>
        </p:txBody>
      </p:sp>
      <p:pic>
        <p:nvPicPr>
          <p:cNvPr id="5" name="Picture 4" descr="laptop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12" y="1507337"/>
            <a:ext cx="1181983" cy="1181983"/>
          </a:xfrm>
          <a:prstGeom prst="rect">
            <a:avLst/>
          </a:prstGeom>
        </p:spPr>
      </p:pic>
      <p:pic>
        <p:nvPicPr>
          <p:cNvPr id="9" name="Content Placeholder 8" descr="server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65" r="-29365"/>
          <a:stretch>
            <a:fillRect/>
          </a:stretch>
        </p:blipFill>
        <p:spPr>
          <a:xfrm>
            <a:off x="7007896" y="1572207"/>
            <a:ext cx="1570314" cy="989298"/>
          </a:xfrm>
        </p:spPr>
      </p:pic>
      <p:sp>
        <p:nvSpPr>
          <p:cNvPr id="16" name="Down Arrow 15"/>
          <p:cNvSpPr/>
          <p:nvPr/>
        </p:nvSpPr>
        <p:spPr>
          <a:xfrm flipH="1">
            <a:off x="576422" y="2718983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Down Arrow 16"/>
          <p:cNvSpPr/>
          <p:nvPr/>
        </p:nvSpPr>
        <p:spPr>
          <a:xfrm rot="10800000" flipH="1">
            <a:off x="7611858" y="2689320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216421" y="4945247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4177" y="454659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1159" y="4118614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15703" y="3708022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31411" y="3300487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7122796" y="4901068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1" name="Rectangle 100"/>
          <p:cNvSpPr/>
          <p:nvPr/>
        </p:nvSpPr>
        <p:spPr>
          <a:xfrm>
            <a:off x="7122742" y="4483145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2" name="Rectangle 101"/>
          <p:cNvSpPr/>
          <p:nvPr/>
        </p:nvSpPr>
        <p:spPr>
          <a:xfrm>
            <a:off x="7122742" y="4061859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3" name="Rectangle 102"/>
          <p:cNvSpPr/>
          <p:nvPr/>
        </p:nvSpPr>
        <p:spPr>
          <a:xfrm>
            <a:off x="7122742" y="3645061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8" name="Rectangle 117"/>
          <p:cNvSpPr/>
          <p:nvPr/>
        </p:nvSpPr>
        <p:spPr>
          <a:xfrm>
            <a:off x="7122742" y="3223775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9" name="Rectangle 118"/>
          <p:cNvSpPr/>
          <p:nvPr/>
        </p:nvSpPr>
        <p:spPr>
          <a:xfrm>
            <a:off x="7194621" y="4945247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7132377" y="454659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199359" y="4118614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093903" y="3708022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109611" y="3300487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921547" y="4907831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Rectangle 40"/>
          <p:cNvSpPr/>
          <p:nvPr/>
        </p:nvSpPr>
        <p:spPr>
          <a:xfrm>
            <a:off x="2921493" y="4489908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Rectangle 41"/>
          <p:cNvSpPr/>
          <p:nvPr/>
        </p:nvSpPr>
        <p:spPr>
          <a:xfrm>
            <a:off x="2921493" y="4068622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Rectangle 42"/>
          <p:cNvSpPr/>
          <p:nvPr/>
        </p:nvSpPr>
        <p:spPr>
          <a:xfrm>
            <a:off x="2993372" y="4952010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931128" y="455335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998110" y="4125377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555361" y="4904431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tangle 46"/>
          <p:cNvSpPr/>
          <p:nvPr/>
        </p:nvSpPr>
        <p:spPr>
          <a:xfrm>
            <a:off x="1627186" y="4948610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755103" y="4914098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/>
          <p:cNvSpPr/>
          <p:nvPr/>
        </p:nvSpPr>
        <p:spPr>
          <a:xfrm>
            <a:off x="5755049" y="4496175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Rectangle 49"/>
          <p:cNvSpPr/>
          <p:nvPr/>
        </p:nvSpPr>
        <p:spPr>
          <a:xfrm>
            <a:off x="5755049" y="4074889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tangle 50"/>
          <p:cNvSpPr/>
          <p:nvPr/>
        </p:nvSpPr>
        <p:spPr>
          <a:xfrm>
            <a:off x="5826928" y="4958277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764684" y="455962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831666" y="4131644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335756" y="4901068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Rectangle 55"/>
          <p:cNvSpPr/>
          <p:nvPr/>
        </p:nvSpPr>
        <p:spPr>
          <a:xfrm>
            <a:off x="4335702" y="4483145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Rectangle 56"/>
          <p:cNvSpPr/>
          <p:nvPr/>
        </p:nvSpPr>
        <p:spPr>
          <a:xfrm>
            <a:off x="4407581" y="4945247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345337" y="454659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705567" y="3116854"/>
            <a:ext cx="24542" cy="2668960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0109" y="5785814"/>
            <a:ext cx="1153449" cy="0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883558" y="5141583"/>
            <a:ext cx="0" cy="644231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83558" y="5141583"/>
            <a:ext cx="705568" cy="0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589126" y="5141583"/>
            <a:ext cx="0" cy="644231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589126" y="5785814"/>
            <a:ext cx="601266" cy="0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190392" y="4227387"/>
            <a:ext cx="0" cy="1558427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190392" y="4227387"/>
            <a:ext cx="748515" cy="0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938907" y="4227387"/>
            <a:ext cx="0" cy="1558427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938907" y="5785814"/>
            <a:ext cx="662619" cy="0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4601526" y="4730501"/>
            <a:ext cx="0" cy="1055313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601526" y="4730501"/>
            <a:ext cx="766922" cy="0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368448" y="4730501"/>
            <a:ext cx="0" cy="1055313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368448" y="5785814"/>
            <a:ext cx="644213" cy="0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6012661" y="4227387"/>
            <a:ext cx="0" cy="1558427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6012661" y="4227387"/>
            <a:ext cx="754651" cy="0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6767312" y="4227387"/>
            <a:ext cx="0" cy="1558427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6767312" y="5785814"/>
            <a:ext cx="1036877" cy="0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7804189" y="3116854"/>
            <a:ext cx="0" cy="2668960"/>
          </a:xfrm>
          <a:prstGeom prst="straightConnector1">
            <a:avLst/>
          </a:prstGeom>
          <a:ln>
            <a:solidFill>
              <a:srgbClr val="FF66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2147379" y="3797899"/>
            <a:ext cx="0" cy="48470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1834475" y="3306622"/>
            <a:ext cx="571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6600"/>
                </a:solidFill>
              </a:rPr>
              <a:t>Hub</a:t>
            </a:r>
          </a:p>
        </p:txBody>
      </p:sp>
      <p:cxnSp>
        <p:nvCxnSpPr>
          <p:cNvPr id="147" name="Straight Arrow Connector 146"/>
          <p:cNvCxnSpPr/>
          <p:nvPr/>
        </p:nvCxnSpPr>
        <p:spPr>
          <a:xfrm>
            <a:off x="3503296" y="3358476"/>
            <a:ext cx="0" cy="48470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3190392" y="286719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6600"/>
                </a:solidFill>
              </a:rPr>
              <a:t>Router</a:t>
            </a:r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4999342" y="3842195"/>
            <a:ext cx="0" cy="48470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4686438" y="3350918"/>
            <a:ext cx="80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6600"/>
                </a:solidFill>
              </a:rPr>
              <a:t>Switch</a:t>
            </a:r>
          </a:p>
        </p:txBody>
      </p:sp>
      <p:cxnSp>
        <p:nvCxnSpPr>
          <p:cNvPr id="151" name="Straight Arrow Connector 150"/>
          <p:cNvCxnSpPr/>
          <p:nvPr/>
        </p:nvCxnSpPr>
        <p:spPr>
          <a:xfrm>
            <a:off x="6325565" y="3408738"/>
            <a:ext cx="0" cy="48470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6012661" y="291746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6600"/>
                </a:solidFill>
              </a:rPr>
              <a:t>Router</a:t>
            </a:r>
          </a:p>
        </p:txBody>
      </p:sp>
      <p:cxnSp>
        <p:nvCxnSpPr>
          <p:cNvPr id="153" name="Straight Arrow Connector 152"/>
          <p:cNvCxnSpPr/>
          <p:nvPr/>
        </p:nvCxnSpPr>
        <p:spPr>
          <a:xfrm flipH="1">
            <a:off x="1220938" y="2342787"/>
            <a:ext cx="489355" cy="67941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397389" y="185151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6600"/>
                </a:solidFill>
              </a:rPr>
              <a:t>Host</a:t>
            </a:r>
          </a:p>
        </p:txBody>
      </p:sp>
      <p:cxnSp>
        <p:nvCxnSpPr>
          <p:cNvPr id="156" name="Straight Arrow Connector 155"/>
          <p:cNvCxnSpPr/>
          <p:nvPr/>
        </p:nvCxnSpPr>
        <p:spPr>
          <a:xfrm>
            <a:off x="6746721" y="2428892"/>
            <a:ext cx="707752" cy="687962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6433816" y="193761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6600"/>
                </a:solidFill>
              </a:rPr>
              <a:t>Host</a:t>
            </a:r>
          </a:p>
        </p:txBody>
      </p:sp>
    </p:spTree>
    <p:extLst>
      <p:ext uri="{BB962C8B-B14F-4D97-AF65-F5344CB8AC3E}">
        <p14:creationId xmlns:p14="http://schemas.microsoft.com/office/powerpoint/2010/main" val="32280105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119" grpId="0"/>
      <p:bldP spid="120" grpId="0"/>
      <p:bldP spid="121" grpId="0"/>
      <p:bldP spid="122" grpId="0"/>
      <p:bldP spid="123" grpId="0"/>
      <p:bldP spid="43" grpId="0"/>
      <p:bldP spid="44" grpId="0"/>
      <p:bldP spid="45" grpId="0"/>
      <p:bldP spid="47" grpId="0"/>
      <p:bldP spid="51" grpId="0"/>
      <p:bldP spid="52" grpId="0"/>
      <p:bldP spid="53" grpId="0"/>
      <p:bldP spid="57" grpId="0"/>
      <p:bldP spid="58" grpId="0"/>
      <p:bldP spid="145" grpId="0"/>
      <p:bldP spid="148" grpId="0"/>
      <p:bldP spid="150" grpId="0"/>
      <p:bldP spid="152" grpId="0"/>
      <p:bldP spid="154" grpId="0"/>
      <p:bldP spid="1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869" y="1207363"/>
            <a:ext cx="8072782" cy="4811697"/>
          </a:xfrm>
        </p:spPr>
        <p:txBody>
          <a:bodyPr>
            <a:normAutofit fontScale="90000"/>
          </a:bodyPr>
          <a:lstStyle/>
          <a:p>
            <a:r>
              <a:rPr lang="nl-NL" sz="2400" dirty="0">
                <a:solidFill>
                  <a:schemeClr val="accent6"/>
                </a:solidFill>
              </a:rPr>
              <a:t>Week 1 : </a:t>
            </a:r>
            <a:r>
              <a:rPr lang="nl-NL" sz="2400" dirty="0" err="1">
                <a:solidFill>
                  <a:schemeClr val="accent6"/>
                </a:solidFill>
              </a:rPr>
              <a:t>Introduction</a:t>
            </a:r>
            <a:r>
              <a:rPr lang="nl-NL" sz="2400" dirty="0">
                <a:solidFill>
                  <a:schemeClr val="accent6"/>
                </a:solidFill>
              </a:rPr>
              <a:t> (Networks, </a:t>
            </a:r>
            <a:r>
              <a:rPr lang="nl-NL" sz="2400" dirty="0" err="1">
                <a:solidFill>
                  <a:schemeClr val="accent6"/>
                </a:solidFill>
              </a:rPr>
              <a:t>Layered</a:t>
            </a:r>
            <a:r>
              <a:rPr lang="nl-NL" sz="2400" dirty="0">
                <a:solidFill>
                  <a:schemeClr val="accent6"/>
                </a:solidFill>
              </a:rPr>
              <a:t> Model, Linux)</a:t>
            </a:r>
            <a:br>
              <a:rPr lang="nl-NL" sz="2400" dirty="0">
                <a:solidFill>
                  <a:schemeClr val="accent6"/>
                </a:solidFill>
              </a:rPr>
            </a:br>
            <a:br>
              <a:rPr lang="nl-NL" sz="2400" dirty="0">
                <a:solidFill>
                  <a:schemeClr val="accent6"/>
                </a:solidFill>
              </a:rPr>
            </a:br>
            <a:r>
              <a:rPr lang="nl-NL" sz="2400" dirty="0"/>
              <a:t>Week 2 : IP Protocol, IP </a:t>
            </a:r>
            <a:r>
              <a:rPr lang="nl-NL" sz="2400" dirty="0" err="1"/>
              <a:t>Addressing</a:t>
            </a:r>
            <a:r>
              <a:rPr lang="nl-NL" sz="2400" dirty="0"/>
              <a:t>, IP </a:t>
            </a:r>
            <a:r>
              <a:rPr lang="nl-NL" sz="2400" dirty="0" err="1"/>
              <a:t>Subnets</a:t>
            </a:r>
            <a:r>
              <a:rPr lang="nl-NL" sz="2400" dirty="0"/>
              <a:t> , ARP, </a:t>
            </a:r>
            <a:r>
              <a:rPr lang="nl-NL" sz="2400" dirty="0" err="1"/>
              <a:t>Netkit</a:t>
            </a:r>
            <a:br>
              <a:rPr lang="nl-NL" sz="2400" dirty="0"/>
            </a:br>
            <a:br>
              <a:rPr lang="nl-NL" sz="2400" dirty="0"/>
            </a:br>
            <a:r>
              <a:rPr lang="nl-NL" sz="2400" dirty="0"/>
              <a:t>Week 3 : IP Routing, ICMP</a:t>
            </a:r>
            <a:br>
              <a:rPr lang="nl-NL" sz="2400" dirty="0"/>
            </a:br>
            <a:br>
              <a:rPr lang="nl-NL" sz="2400" dirty="0"/>
            </a:br>
            <a:r>
              <a:rPr lang="nl-NL" sz="2400" dirty="0"/>
              <a:t>Week 4 : TCP/UDP</a:t>
            </a:r>
            <a:br>
              <a:rPr lang="nl-NL" sz="2400" dirty="0"/>
            </a:br>
            <a:br>
              <a:rPr lang="nl-NL" sz="2400" dirty="0"/>
            </a:br>
            <a:r>
              <a:rPr lang="nl-NL" sz="2400" dirty="0"/>
              <a:t>Week 5 : Sockets</a:t>
            </a:r>
            <a:br>
              <a:rPr lang="nl-NL" sz="2400" dirty="0"/>
            </a:br>
            <a:br>
              <a:rPr lang="nl-NL" sz="2400" dirty="0"/>
            </a:br>
            <a:r>
              <a:rPr lang="nl-NL" sz="2400" dirty="0"/>
              <a:t>Week 6 : NAT, DHCP, DN</a:t>
            </a:r>
            <a:br>
              <a:rPr lang="nl-NL" sz="2400" dirty="0"/>
            </a:br>
            <a:br>
              <a:rPr lang="nl-NL" sz="2400" dirty="0"/>
            </a:br>
            <a:r>
              <a:rPr lang="nl-NL" sz="2400" dirty="0"/>
              <a:t>Week 7 : </a:t>
            </a:r>
            <a:r>
              <a:rPr lang="nl-NL" sz="2400" dirty="0" err="1"/>
              <a:t>Repetition</a:t>
            </a:r>
            <a:endParaRPr lang="nl-NL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422951" y="652011"/>
            <a:ext cx="1974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>
                <a:solidFill>
                  <a:srgbClr val="FF0000"/>
                </a:solidFill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88570805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16" b="216"/>
          <a:stretch>
            <a:fillRect/>
          </a:stretch>
        </p:blipFill>
        <p:spPr>
          <a:xfrm>
            <a:off x="1020371" y="2508930"/>
            <a:ext cx="6177571" cy="3891870"/>
          </a:xfrm>
        </p:spPr>
      </p:pic>
      <p:sp>
        <p:nvSpPr>
          <p:cNvPr id="5" name="TextBox 4"/>
          <p:cNvSpPr txBox="1"/>
          <p:nvPr/>
        </p:nvSpPr>
        <p:spPr>
          <a:xfrm>
            <a:off x="607881" y="1478857"/>
            <a:ext cx="639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From smartphones to cars, supercomputers and home appliances, </a:t>
            </a:r>
          </a:p>
          <a:p>
            <a:r>
              <a:rPr lang="en-US" dirty="0">
                <a:solidFill>
                  <a:srgbClr val="1F497D"/>
                </a:solidFill>
              </a:rPr>
              <a:t>the Linux operating system is everywhere.</a:t>
            </a:r>
          </a:p>
        </p:txBody>
      </p:sp>
      <p:pic>
        <p:nvPicPr>
          <p:cNvPr id="6" name="Picture 5" descr="linux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31" y="151979"/>
            <a:ext cx="1023733" cy="112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9236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Free</a:t>
            </a:r>
          </a:p>
          <a:p>
            <a:r>
              <a:rPr lang="en-US" sz="40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Secure</a:t>
            </a:r>
          </a:p>
          <a:p>
            <a:r>
              <a:rPr lang="en-US" sz="40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Stable</a:t>
            </a:r>
          </a:p>
          <a:p>
            <a:r>
              <a:rPr lang="en-US" sz="40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Good hardware support </a:t>
            </a:r>
          </a:p>
          <a:p>
            <a:r>
              <a:rPr lang="en-US" sz="40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Flexible and configurable</a:t>
            </a:r>
          </a:p>
          <a:p>
            <a:r>
              <a:rPr lang="en-US" sz="40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… and many more</a:t>
            </a:r>
          </a:p>
        </p:txBody>
      </p:sp>
      <p:pic>
        <p:nvPicPr>
          <p:cNvPr id="4" name="Picture 3" descr="linux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31" y="151979"/>
            <a:ext cx="1023733" cy="112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520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 Computer Network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FFFFFF"/>
                </a:solidFill>
              </a:rPr>
              <a:t>Networking technology is about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 err="1">
                <a:solidFill>
                  <a:srgbClr val="FFFFFF"/>
                </a:solidFill>
              </a:rPr>
              <a:t>NNetworking</a:t>
            </a:r>
            <a:r>
              <a:rPr lang="en-US" sz="3800" dirty="0">
                <a:solidFill>
                  <a:srgbClr val="FFFFFF"/>
                </a:solidFill>
              </a:rPr>
              <a:t> technology is about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FFFFFF"/>
                </a:solidFill>
              </a:rPr>
              <a:t>Networking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FFFFFF"/>
                </a:solidFill>
              </a:rPr>
              <a:t>The internet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FFFFFF"/>
                </a:solidFill>
              </a:rPr>
              <a:t>The home network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FFFFFF"/>
                </a:solidFill>
              </a:rPr>
              <a:t>Configuration of networks and diagnostics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FFFFFF"/>
                </a:solidFill>
              </a:rPr>
              <a:t>Networking model (</a:t>
            </a:r>
            <a:r>
              <a:rPr lang="en-US" sz="3800" dirty="0" err="1">
                <a:solidFill>
                  <a:srgbClr val="FFFFFF"/>
                </a:solidFill>
              </a:rPr>
              <a:t>tcp</a:t>
            </a:r>
            <a:r>
              <a:rPr lang="en-US" sz="3800" dirty="0">
                <a:solidFill>
                  <a:srgbClr val="FFFFFF"/>
                </a:solidFill>
              </a:rPr>
              <a:t>/</a:t>
            </a:r>
            <a:r>
              <a:rPr lang="en-US" sz="3800" dirty="0" err="1">
                <a:solidFill>
                  <a:srgbClr val="FFFFFF"/>
                </a:solidFill>
              </a:rPr>
              <a:t>ip</a:t>
            </a:r>
            <a:r>
              <a:rPr lang="en-US" sz="3800" dirty="0">
                <a:solidFill>
                  <a:srgbClr val="FFFFFF"/>
                </a:solidFill>
              </a:rPr>
              <a:t> model)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800" dirty="0" err="1">
                <a:solidFill>
                  <a:srgbClr val="FFFFFF"/>
                </a:solidFill>
              </a:rPr>
              <a:t>etworking</a:t>
            </a:r>
            <a:endParaRPr lang="en-US" sz="3800" dirty="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FFFFFF"/>
                </a:solidFill>
              </a:rPr>
              <a:t>The internet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FFFFFF"/>
                </a:solidFill>
              </a:rPr>
              <a:t>The home network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FFFFFF"/>
                </a:solidFill>
              </a:rPr>
              <a:t>Configuration of networks and diagnostics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FFFFFF"/>
                </a:solidFill>
              </a:rPr>
              <a:t>Networking model (</a:t>
            </a:r>
            <a:r>
              <a:rPr lang="en-US" sz="3800" dirty="0" err="1">
                <a:solidFill>
                  <a:srgbClr val="FFFFFF"/>
                </a:solidFill>
              </a:rPr>
              <a:t>tcp</a:t>
            </a:r>
            <a:r>
              <a:rPr lang="en-US" sz="3800" dirty="0">
                <a:solidFill>
                  <a:srgbClr val="FFFFFF"/>
                </a:solidFill>
              </a:rPr>
              <a:t>/</a:t>
            </a:r>
            <a:r>
              <a:rPr lang="en-US" sz="3800" dirty="0" err="1">
                <a:solidFill>
                  <a:srgbClr val="FFFFFF"/>
                </a:solidFill>
              </a:rPr>
              <a:t>ip</a:t>
            </a:r>
            <a:r>
              <a:rPr lang="en-US" sz="3800" dirty="0">
                <a:solidFill>
                  <a:srgbClr val="FFFFFF"/>
                </a:solidFill>
              </a:rPr>
              <a:t> model)</a:t>
            </a:r>
          </a:p>
          <a:p>
            <a:endParaRPr lang="nl-NL" dirty="0"/>
          </a:p>
        </p:txBody>
      </p:sp>
      <p:pic>
        <p:nvPicPr>
          <p:cNvPr id="4" name="Picture 3" descr="Computer-Network-Diagrams-Wireless-Router-Network-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9" y="1417638"/>
            <a:ext cx="7943801" cy="52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6609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How Do </a:t>
            </a:r>
            <a:r>
              <a:rPr lang="nl-NL" dirty="0" err="1"/>
              <a:t>All</a:t>
            </a:r>
            <a:r>
              <a:rPr lang="nl-NL" dirty="0"/>
              <a:t> These </a:t>
            </a:r>
            <a:r>
              <a:rPr lang="nl-NL" dirty="0" err="1"/>
              <a:t>Devices</a:t>
            </a:r>
            <a:r>
              <a:rPr lang="nl-NL" dirty="0"/>
              <a:t> </a:t>
            </a:r>
            <a:r>
              <a:rPr lang="nl-NL" dirty="0" err="1"/>
              <a:t>Communicate</a:t>
            </a:r>
            <a:r>
              <a:rPr lang="nl-NL" dirty="0"/>
              <a:t> ?</a:t>
            </a:r>
          </a:p>
        </p:txBody>
      </p:sp>
      <p:sp>
        <p:nvSpPr>
          <p:cNvPr id="4" name="Rectangle 3"/>
          <p:cNvSpPr/>
          <p:nvPr/>
        </p:nvSpPr>
        <p:spPr>
          <a:xfrm>
            <a:off x="1366825" y="3105835"/>
            <a:ext cx="5994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=zyL1Fud1Z1c</a:t>
            </a:r>
          </a:p>
        </p:txBody>
      </p:sp>
    </p:spTree>
    <p:extLst>
      <p:ext uri="{BB962C8B-B14F-4D97-AF65-F5344CB8AC3E}">
        <p14:creationId xmlns:p14="http://schemas.microsoft.com/office/powerpoint/2010/main" val="78125319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Layered</a:t>
            </a:r>
            <a:r>
              <a:rPr lang="nl-NL" dirty="0"/>
              <a:t> Communication </a:t>
            </a:r>
          </a:p>
        </p:txBody>
      </p:sp>
      <p:pic>
        <p:nvPicPr>
          <p:cNvPr id="5" name="Picture 4" descr="laptop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54" y="1507337"/>
            <a:ext cx="1181983" cy="11819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2529" y="3180879"/>
            <a:ext cx="1162836" cy="215556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Content Placeholder 8" descr="server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65" r="-29365"/>
          <a:stretch>
            <a:fillRect/>
          </a:stretch>
        </p:blipFill>
        <p:spPr>
          <a:xfrm>
            <a:off x="6041544" y="1627427"/>
            <a:ext cx="1570314" cy="989298"/>
          </a:xfrm>
        </p:spPr>
      </p:pic>
      <p:sp>
        <p:nvSpPr>
          <p:cNvPr id="16" name="Down Arrow 15"/>
          <p:cNvSpPr/>
          <p:nvPr/>
        </p:nvSpPr>
        <p:spPr>
          <a:xfrm flipH="1">
            <a:off x="1220636" y="2712378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Down Arrow 16"/>
          <p:cNvSpPr/>
          <p:nvPr/>
        </p:nvSpPr>
        <p:spPr>
          <a:xfrm rot="10800000" flipH="1">
            <a:off x="6557484" y="2677751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Straight Connector 20"/>
          <p:cNvCxnSpPr/>
          <p:nvPr/>
        </p:nvCxnSpPr>
        <p:spPr>
          <a:xfrm>
            <a:off x="988879" y="3613899"/>
            <a:ext cx="11628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88879" y="4037189"/>
            <a:ext cx="11628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88879" y="4507085"/>
            <a:ext cx="11628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82529" y="4922931"/>
            <a:ext cx="11628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214837" y="4967110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214837" y="4553599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214837" y="4110311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220636" y="3668658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4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220636" y="3245638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21150" y="3180879"/>
            <a:ext cx="1162836" cy="215556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6227500" y="3593693"/>
            <a:ext cx="11628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227500" y="4016983"/>
            <a:ext cx="11628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227500" y="4486879"/>
            <a:ext cx="11628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221150" y="4922931"/>
            <a:ext cx="11628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453458" y="4967110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453458" y="4553599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447109" y="4110311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447109" y="3666924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4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453458" y="3245638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5</a:t>
            </a:r>
          </a:p>
        </p:txBody>
      </p:sp>
      <p:cxnSp>
        <p:nvCxnSpPr>
          <p:cNvPr id="55" name="Elbow Connector 54"/>
          <p:cNvCxnSpPr>
            <a:stCxn id="6" idx="2"/>
            <a:endCxn id="43" idx="2"/>
          </p:cNvCxnSpPr>
          <p:nvPr/>
        </p:nvCxnSpPr>
        <p:spPr>
          <a:xfrm rot="16200000" flipH="1">
            <a:off x="4183257" y="2717131"/>
            <a:ext cx="12700" cy="5238621"/>
          </a:xfrm>
          <a:prstGeom prst="bentConnector3">
            <a:avLst>
              <a:gd name="adj1" fmla="val 30077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01630" y="5486401"/>
            <a:ext cx="1516551" cy="4315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Transmission Medium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34774" y="3956423"/>
            <a:ext cx="801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rgbClr val="F79646"/>
                </a:solidFill>
              </a:rPr>
              <a:t>Protocol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834410" y="4816399"/>
            <a:ext cx="0" cy="28223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 rot="16200000">
            <a:off x="255863" y="4845949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rgbClr val="F79646"/>
                </a:solidFill>
              </a:rPr>
              <a:t>Service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2386658" y="4264200"/>
            <a:ext cx="3705763" cy="0"/>
          </a:xfrm>
          <a:prstGeom prst="straightConnector1">
            <a:avLst/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5400000">
            <a:off x="587074" y="4074970"/>
            <a:ext cx="196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Communication SW/HW</a:t>
            </a:r>
          </a:p>
        </p:txBody>
      </p:sp>
      <p:sp>
        <p:nvSpPr>
          <p:cNvPr id="39" name="TextBox 38"/>
          <p:cNvSpPr txBox="1"/>
          <p:nvPr/>
        </p:nvSpPr>
        <p:spPr>
          <a:xfrm rot="5400000">
            <a:off x="5825697" y="4110311"/>
            <a:ext cx="196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Communication SW/HW</a:t>
            </a:r>
          </a:p>
        </p:txBody>
      </p:sp>
    </p:spTree>
    <p:extLst>
      <p:ext uri="{BB962C8B-B14F-4D97-AF65-F5344CB8AC3E}">
        <p14:creationId xmlns:p14="http://schemas.microsoft.com/office/powerpoint/2010/main" val="3779438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48" grpId="0"/>
      <p:bldP spid="49" grpId="0"/>
      <p:bldP spid="50" grpId="0"/>
      <p:bldP spid="51" grpId="0"/>
      <p:bldP spid="52" grpId="0"/>
      <p:bldP spid="18" grpId="0" animBg="1"/>
      <p:bldP spid="18" grpId="1" animBg="1"/>
      <p:bldP spid="61" grpId="1"/>
      <p:bldP spid="64" grpId="0"/>
      <p:bldP spid="3" grpId="0"/>
      <p:bldP spid="3" grpId="1"/>
      <p:bldP spid="39" grpId="0"/>
      <p:bldP spid="3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/>
          <p:cNvSpPr/>
          <p:nvPr/>
        </p:nvSpPr>
        <p:spPr>
          <a:xfrm>
            <a:off x="1791528" y="4742153"/>
            <a:ext cx="6055608" cy="421286"/>
          </a:xfrm>
          <a:prstGeom prst="rect">
            <a:avLst/>
          </a:prstGeom>
          <a:solidFill>
            <a:srgbClr val="FFCC66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6" name="Rectangle 105"/>
          <p:cNvSpPr/>
          <p:nvPr/>
        </p:nvSpPr>
        <p:spPr>
          <a:xfrm>
            <a:off x="1791528" y="4324775"/>
            <a:ext cx="6055608" cy="421286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5" name="Rectangle 104"/>
          <p:cNvSpPr/>
          <p:nvPr/>
        </p:nvSpPr>
        <p:spPr>
          <a:xfrm>
            <a:off x="1791528" y="3895832"/>
            <a:ext cx="6055608" cy="421286"/>
          </a:xfrm>
          <a:prstGeom prst="rect">
            <a:avLst/>
          </a:prstGeom>
          <a:solidFill>
            <a:srgbClr val="66CC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4" name="Rectangle 103"/>
          <p:cNvSpPr/>
          <p:nvPr/>
        </p:nvSpPr>
        <p:spPr>
          <a:xfrm>
            <a:off x="1791528" y="3470958"/>
            <a:ext cx="6055608" cy="421286"/>
          </a:xfrm>
          <a:prstGeom prst="rect">
            <a:avLst/>
          </a:prstGeom>
          <a:solidFill>
            <a:srgbClr val="FF6FC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1791528" y="3039530"/>
            <a:ext cx="6055608" cy="421286"/>
          </a:xfrm>
          <a:prstGeom prst="rect">
            <a:avLst/>
          </a:prstGeom>
          <a:solidFill>
            <a:srgbClr val="CCFF66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Layered</a:t>
            </a:r>
            <a:r>
              <a:rPr lang="nl-NL" dirty="0"/>
              <a:t> Communication:</a:t>
            </a:r>
            <a:br>
              <a:rPr lang="nl-NL" dirty="0"/>
            </a:br>
            <a:r>
              <a:rPr lang="nl-NL" sz="3600" dirty="0"/>
              <a:t>TCP/IP </a:t>
            </a:r>
            <a:r>
              <a:rPr lang="nl-NL" sz="3600" dirty="0" err="1"/>
              <a:t>Protocols</a:t>
            </a:r>
            <a:r>
              <a:rPr lang="nl-NL" sz="3600" dirty="0"/>
              <a:t> </a:t>
            </a:r>
            <a:r>
              <a:rPr lang="nl-NL" sz="3600" dirty="0" err="1"/>
              <a:t>Overview</a:t>
            </a:r>
            <a:endParaRPr lang="nl-NL" sz="3600" dirty="0"/>
          </a:p>
        </p:txBody>
      </p:sp>
      <p:sp>
        <p:nvSpPr>
          <p:cNvPr id="34" name="Rectangle 33"/>
          <p:cNvSpPr/>
          <p:nvPr/>
        </p:nvSpPr>
        <p:spPr>
          <a:xfrm>
            <a:off x="506832" y="4857373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18501" y="443477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0676" y="4011446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5197" y="3529913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95197" y="3085564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650479" y="3039530"/>
            <a:ext cx="0" cy="42128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41942" y="3039530"/>
            <a:ext cx="6135" cy="43142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14998" y="3039530"/>
            <a:ext cx="0" cy="43142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90786" y="3039530"/>
            <a:ext cx="67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HTTP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43949" y="3039530"/>
            <a:ext cx="71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DHCP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496284" y="3039530"/>
            <a:ext cx="52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FTP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715891" y="303953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DNS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5061930" y="3039530"/>
            <a:ext cx="0" cy="43142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833751" y="3029388"/>
            <a:ext cx="0" cy="43142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120921" y="3036360"/>
            <a:ext cx="71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DHCP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09305" y="3043005"/>
            <a:ext cx="778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Telnet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6907386" y="3029388"/>
            <a:ext cx="6135" cy="43142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991404" y="3039530"/>
            <a:ext cx="71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SMTP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07070" y="3506282"/>
            <a:ext cx="53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TCP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676615" y="3470958"/>
            <a:ext cx="0" cy="43142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739564" y="350321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UDP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494514" y="393450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IP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468378" y="437282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Ethernet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929335" y="4376729"/>
            <a:ext cx="5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tx2"/>
                </a:solidFill>
              </a:rPr>
              <a:t>Wifi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941963" y="4372821"/>
            <a:ext cx="11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Bluetooth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941963" y="4768047"/>
            <a:ext cx="11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Bluetooth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936768" y="4769350"/>
            <a:ext cx="5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tx2"/>
                </a:solidFill>
              </a:rPr>
              <a:t>Wifi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68378" y="476804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Ethernet</a:t>
            </a:r>
          </a:p>
        </p:txBody>
      </p:sp>
    </p:spTree>
    <p:extLst>
      <p:ext uri="{BB962C8B-B14F-4D97-AF65-F5344CB8AC3E}">
        <p14:creationId xmlns:p14="http://schemas.microsoft.com/office/powerpoint/2010/main" val="1668797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/>
          <p:cNvSpPr/>
          <p:nvPr/>
        </p:nvSpPr>
        <p:spPr>
          <a:xfrm>
            <a:off x="6266675" y="4922846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7" name="Rectangle 106"/>
          <p:cNvSpPr/>
          <p:nvPr/>
        </p:nvSpPr>
        <p:spPr>
          <a:xfrm>
            <a:off x="905619" y="4922931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5" name="Rectangle 114"/>
          <p:cNvSpPr/>
          <p:nvPr/>
        </p:nvSpPr>
        <p:spPr>
          <a:xfrm>
            <a:off x="6266621" y="4083637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6" name="Rectangle 115"/>
          <p:cNvSpPr/>
          <p:nvPr/>
        </p:nvSpPr>
        <p:spPr>
          <a:xfrm>
            <a:off x="6266621" y="4504923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6" name="Rectangle 105"/>
          <p:cNvSpPr/>
          <p:nvPr/>
        </p:nvSpPr>
        <p:spPr>
          <a:xfrm>
            <a:off x="905565" y="4505008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5" name="Rectangle 104"/>
          <p:cNvSpPr/>
          <p:nvPr/>
        </p:nvSpPr>
        <p:spPr>
          <a:xfrm>
            <a:off x="905565" y="4083722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3" name="Rectangle 112"/>
          <p:cNvSpPr/>
          <p:nvPr/>
        </p:nvSpPr>
        <p:spPr>
          <a:xfrm>
            <a:off x="6266621" y="3245553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4" name="Rectangle 113"/>
          <p:cNvSpPr/>
          <p:nvPr/>
        </p:nvSpPr>
        <p:spPr>
          <a:xfrm>
            <a:off x="6266621" y="3666839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4" name="Rectangle 103"/>
          <p:cNvSpPr/>
          <p:nvPr/>
        </p:nvSpPr>
        <p:spPr>
          <a:xfrm>
            <a:off x="905565" y="3666924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905565" y="3245638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Layered</a:t>
            </a:r>
            <a:r>
              <a:rPr lang="nl-NL" dirty="0"/>
              <a:t> Communication:</a:t>
            </a:r>
            <a:br>
              <a:rPr lang="nl-NL" dirty="0"/>
            </a:br>
            <a:r>
              <a:rPr lang="nl-NL" dirty="0" err="1"/>
              <a:t>Encapsulation</a:t>
            </a:r>
            <a:r>
              <a:rPr lang="nl-NL" dirty="0"/>
              <a:t> </a:t>
            </a:r>
          </a:p>
        </p:txBody>
      </p:sp>
      <p:pic>
        <p:nvPicPr>
          <p:cNvPr id="5" name="Picture 4" descr="laptop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54" y="1507337"/>
            <a:ext cx="1181983" cy="1181983"/>
          </a:xfrm>
          <a:prstGeom prst="rect">
            <a:avLst/>
          </a:prstGeom>
        </p:spPr>
      </p:pic>
      <p:pic>
        <p:nvPicPr>
          <p:cNvPr id="9" name="Content Placeholder 8" descr="server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65" r="-29365"/>
          <a:stretch>
            <a:fillRect/>
          </a:stretch>
        </p:blipFill>
        <p:spPr>
          <a:xfrm>
            <a:off x="6041544" y="1627427"/>
            <a:ext cx="1570314" cy="989298"/>
          </a:xfrm>
        </p:spPr>
      </p:pic>
      <p:sp>
        <p:nvSpPr>
          <p:cNvPr id="16" name="Down Arrow 15"/>
          <p:cNvSpPr/>
          <p:nvPr/>
        </p:nvSpPr>
        <p:spPr>
          <a:xfrm flipH="1">
            <a:off x="1220636" y="2712378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Down Arrow 16"/>
          <p:cNvSpPr/>
          <p:nvPr/>
        </p:nvSpPr>
        <p:spPr>
          <a:xfrm rot="10800000" flipH="1">
            <a:off x="6557484" y="2677751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1187023" y="4967110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190683" y="4568456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214838" y="4140477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220636" y="3729885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4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220636" y="3245638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5</a:t>
            </a:r>
          </a:p>
        </p:txBody>
      </p:sp>
      <p:cxnSp>
        <p:nvCxnSpPr>
          <p:cNvPr id="55" name="Elbow Connector 54"/>
          <p:cNvCxnSpPr>
            <a:stCxn id="107" idx="2"/>
          </p:cNvCxnSpPr>
          <p:nvPr/>
        </p:nvCxnSpPr>
        <p:spPr>
          <a:xfrm rot="5400000" flipH="1" flipV="1">
            <a:off x="4170466" y="2712116"/>
            <a:ext cx="7775" cy="5256427"/>
          </a:xfrm>
          <a:prstGeom prst="bentConnector3">
            <a:avLst>
              <a:gd name="adj1" fmla="val -436057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01630" y="5486401"/>
            <a:ext cx="1516551" cy="4315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Transmission Medium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6900" y="2671615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Rectangle 40"/>
          <p:cNvSpPr/>
          <p:nvPr/>
        </p:nvSpPr>
        <p:spPr>
          <a:xfrm>
            <a:off x="2306900" y="3285118"/>
            <a:ext cx="269956" cy="251557"/>
          </a:xfrm>
          <a:prstGeom prst="rect">
            <a:avLst/>
          </a:prstGeom>
          <a:solidFill>
            <a:srgbClr val="CCFF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Rectangle 41"/>
          <p:cNvSpPr/>
          <p:nvPr/>
        </p:nvSpPr>
        <p:spPr>
          <a:xfrm>
            <a:off x="2576856" y="3285118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Rectangle 56"/>
          <p:cNvSpPr/>
          <p:nvPr/>
        </p:nvSpPr>
        <p:spPr>
          <a:xfrm>
            <a:off x="2306900" y="3729885"/>
            <a:ext cx="269956" cy="251557"/>
          </a:xfrm>
          <a:prstGeom prst="rect">
            <a:avLst/>
          </a:prstGeom>
          <a:solidFill>
            <a:srgbClr val="FF6FC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Rectangle 57"/>
          <p:cNvSpPr/>
          <p:nvPr/>
        </p:nvSpPr>
        <p:spPr>
          <a:xfrm>
            <a:off x="2576856" y="3729885"/>
            <a:ext cx="269956" cy="251557"/>
          </a:xfrm>
          <a:prstGeom prst="rect">
            <a:avLst/>
          </a:prstGeom>
          <a:solidFill>
            <a:srgbClr val="CCFF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9" name="Rectangle 58"/>
          <p:cNvSpPr/>
          <p:nvPr/>
        </p:nvSpPr>
        <p:spPr>
          <a:xfrm>
            <a:off x="2846812" y="3729885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Rectangle 59"/>
          <p:cNvSpPr/>
          <p:nvPr/>
        </p:nvSpPr>
        <p:spPr>
          <a:xfrm>
            <a:off x="2306900" y="4140477"/>
            <a:ext cx="269956" cy="251557"/>
          </a:xfrm>
          <a:prstGeom prst="rect">
            <a:avLst/>
          </a:prstGeom>
          <a:solidFill>
            <a:srgbClr val="66CC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Rectangle 61"/>
          <p:cNvSpPr/>
          <p:nvPr/>
        </p:nvSpPr>
        <p:spPr>
          <a:xfrm>
            <a:off x="2576856" y="4140477"/>
            <a:ext cx="269956" cy="251557"/>
          </a:xfrm>
          <a:prstGeom prst="rect">
            <a:avLst/>
          </a:prstGeom>
          <a:solidFill>
            <a:srgbClr val="FF6FC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Rectangle 64"/>
          <p:cNvSpPr/>
          <p:nvPr/>
        </p:nvSpPr>
        <p:spPr>
          <a:xfrm>
            <a:off x="2846812" y="4140477"/>
            <a:ext cx="269956" cy="251557"/>
          </a:xfrm>
          <a:prstGeom prst="rect">
            <a:avLst/>
          </a:prstGeom>
          <a:solidFill>
            <a:srgbClr val="CCFF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7" name="Rectangle 66"/>
          <p:cNvSpPr/>
          <p:nvPr/>
        </p:nvSpPr>
        <p:spPr>
          <a:xfrm>
            <a:off x="3116768" y="4140477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8" name="Rectangle 67"/>
          <p:cNvSpPr/>
          <p:nvPr/>
        </p:nvSpPr>
        <p:spPr>
          <a:xfrm>
            <a:off x="2306900" y="4609819"/>
            <a:ext cx="269956" cy="251557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9" name="Rectangle 68"/>
          <p:cNvSpPr/>
          <p:nvPr/>
        </p:nvSpPr>
        <p:spPr>
          <a:xfrm>
            <a:off x="2576856" y="4609819"/>
            <a:ext cx="269956" cy="251557"/>
          </a:xfrm>
          <a:prstGeom prst="rect">
            <a:avLst/>
          </a:prstGeom>
          <a:solidFill>
            <a:srgbClr val="66CC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0" name="Rectangle 69"/>
          <p:cNvSpPr/>
          <p:nvPr/>
        </p:nvSpPr>
        <p:spPr>
          <a:xfrm>
            <a:off x="2846812" y="4609819"/>
            <a:ext cx="269956" cy="251557"/>
          </a:xfrm>
          <a:prstGeom prst="rect">
            <a:avLst/>
          </a:prstGeom>
          <a:solidFill>
            <a:srgbClr val="FF6FC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1" name="Rectangle 70"/>
          <p:cNvSpPr/>
          <p:nvPr/>
        </p:nvSpPr>
        <p:spPr>
          <a:xfrm>
            <a:off x="3116768" y="4609819"/>
            <a:ext cx="269956" cy="251557"/>
          </a:xfrm>
          <a:prstGeom prst="rect">
            <a:avLst/>
          </a:prstGeom>
          <a:solidFill>
            <a:srgbClr val="CCFF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2" name="Rectangle 71"/>
          <p:cNvSpPr/>
          <p:nvPr/>
        </p:nvSpPr>
        <p:spPr>
          <a:xfrm>
            <a:off x="3386724" y="4611486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3" name="Rectangle 72"/>
          <p:cNvSpPr/>
          <p:nvPr/>
        </p:nvSpPr>
        <p:spPr>
          <a:xfrm>
            <a:off x="2306900" y="5023330"/>
            <a:ext cx="269956" cy="251557"/>
          </a:xfrm>
          <a:prstGeom prst="rect">
            <a:avLst/>
          </a:prstGeom>
          <a:solidFill>
            <a:srgbClr val="FFCC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4" name="Rectangle 73"/>
          <p:cNvSpPr/>
          <p:nvPr/>
        </p:nvSpPr>
        <p:spPr>
          <a:xfrm>
            <a:off x="2576856" y="5023330"/>
            <a:ext cx="269956" cy="251557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5" name="Rectangle 74"/>
          <p:cNvSpPr/>
          <p:nvPr/>
        </p:nvSpPr>
        <p:spPr>
          <a:xfrm>
            <a:off x="2846812" y="5023330"/>
            <a:ext cx="269956" cy="251557"/>
          </a:xfrm>
          <a:prstGeom prst="rect">
            <a:avLst/>
          </a:prstGeom>
          <a:solidFill>
            <a:srgbClr val="66CC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6" name="Rectangle 75"/>
          <p:cNvSpPr/>
          <p:nvPr/>
        </p:nvSpPr>
        <p:spPr>
          <a:xfrm>
            <a:off x="3116768" y="5023330"/>
            <a:ext cx="269956" cy="251557"/>
          </a:xfrm>
          <a:prstGeom prst="rect">
            <a:avLst/>
          </a:prstGeom>
          <a:solidFill>
            <a:srgbClr val="FF6FC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Rectangle 76"/>
          <p:cNvSpPr/>
          <p:nvPr/>
        </p:nvSpPr>
        <p:spPr>
          <a:xfrm>
            <a:off x="3386724" y="5024997"/>
            <a:ext cx="269956" cy="251557"/>
          </a:xfrm>
          <a:prstGeom prst="rect">
            <a:avLst/>
          </a:prstGeom>
          <a:solidFill>
            <a:srgbClr val="CCFF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8" name="Rectangle 77"/>
          <p:cNvSpPr/>
          <p:nvPr/>
        </p:nvSpPr>
        <p:spPr>
          <a:xfrm>
            <a:off x="3656680" y="5024997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9" name="Rectangle 78"/>
          <p:cNvSpPr/>
          <p:nvPr/>
        </p:nvSpPr>
        <p:spPr>
          <a:xfrm>
            <a:off x="4478269" y="5023330"/>
            <a:ext cx="269956" cy="251557"/>
          </a:xfrm>
          <a:prstGeom prst="rect">
            <a:avLst/>
          </a:prstGeom>
          <a:solidFill>
            <a:srgbClr val="FFCC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0" name="Rectangle 79"/>
          <p:cNvSpPr/>
          <p:nvPr/>
        </p:nvSpPr>
        <p:spPr>
          <a:xfrm>
            <a:off x="4748225" y="5023330"/>
            <a:ext cx="269956" cy="251557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1" name="Rectangle 80"/>
          <p:cNvSpPr/>
          <p:nvPr/>
        </p:nvSpPr>
        <p:spPr>
          <a:xfrm>
            <a:off x="5018181" y="5023330"/>
            <a:ext cx="269956" cy="251557"/>
          </a:xfrm>
          <a:prstGeom prst="rect">
            <a:avLst/>
          </a:prstGeom>
          <a:solidFill>
            <a:srgbClr val="66CC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2" name="Rectangle 81"/>
          <p:cNvSpPr/>
          <p:nvPr/>
        </p:nvSpPr>
        <p:spPr>
          <a:xfrm>
            <a:off x="5288137" y="5023330"/>
            <a:ext cx="269956" cy="251557"/>
          </a:xfrm>
          <a:prstGeom prst="rect">
            <a:avLst/>
          </a:prstGeom>
          <a:solidFill>
            <a:srgbClr val="FF6FC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Rectangle 82"/>
          <p:cNvSpPr/>
          <p:nvPr/>
        </p:nvSpPr>
        <p:spPr>
          <a:xfrm>
            <a:off x="5558093" y="5024997"/>
            <a:ext cx="269956" cy="251557"/>
          </a:xfrm>
          <a:prstGeom prst="rect">
            <a:avLst/>
          </a:prstGeom>
          <a:solidFill>
            <a:srgbClr val="CCFF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4" name="Rectangle 83"/>
          <p:cNvSpPr/>
          <p:nvPr/>
        </p:nvSpPr>
        <p:spPr>
          <a:xfrm>
            <a:off x="5828049" y="5024997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5" name="Rectangle 84"/>
          <p:cNvSpPr/>
          <p:nvPr/>
        </p:nvSpPr>
        <p:spPr>
          <a:xfrm>
            <a:off x="4748225" y="4635601"/>
            <a:ext cx="269956" cy="251557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6" name="Rectangle 85"/>
          <p:cNvSpPr/>
          <p:nvPr/>
        </p:nvSpPr>
        <p:spPr>
          <a:xfrm>
            <a:off x="5018181" y="4635601"/>
            <a:ext cx="269956" cy="251557"/>
          </a:xfrm>
          <a:prstGeom prst="rect">
            <a:avLst/>
          </a:prstGeom>
          <a:solidFill>
            <a:srgbClr val="66CC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7" name="Rectangle 86"/>
          <p:cNvSpPr/>
          <p:nvPr/>
        </p:nvSpPr>
        <p:spPr>
          <a:xfrm>
            <a:off x="5288137" y="4635601"/>
            <a:ext cx="269956" cy="251557"/>
          </a:xfrm>
          <a:prstGeom prst="rect">
            <a:avLst/>
          </a:prstGeom>
          <a:solidFill>
            <a:srgbClr val="FF6FC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8" name="Rectangle 87"/>
          <p:cNvSpPr/>
          <p:nvPr/>
        </p:nvSpPr>
        <p:spPr>
          <a:xfrm>
            <a:off x="5558093" y="4635601"/>
            <a:ext cx="269956" cy="251557"/>
          </a:xfrm>
          <a:prstGeom prst="rect">
            <a:avLst/>
          </a:prstGeom>
          <a:solidFill>
            <a:srgbClr val="CCFF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9" name="Rectangle 88"/>
          <p:cNvSpPr/>
          <p:nvPr/>
        </p:nvSpPr>
        <p:spPr>
          <a:xfrm>
            <a:off x="5828049" y="4637268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0" name="Rectangle 89"/>
          <p:cNvSpPr/>
          <p:nvPr/>
        </p:nvSpPr>
        <p:spPr>
          <a:xfrm>
            <a:off x="5018181" y="4167098"/>
            <a:ext cx="269956" cy="251557"/>
          </a:xfrm>
          <a:prstGeom prst="rect">
            <a:avLst/>
          </a:prstGeom>
          <a:solidFill>
            <a:srgbClr val="66CC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1" name="Rectangle 90"/>
          <p:cNvSpPr/>
          <p:nvPr/>
        </p:nvSpPr>
        <p:spPr>
          <a:xfrm>
            <a:off x="5288137" y="4167098"/>
            <a:ext cx="269956" cy="251557"/>
          </a:xfrm>
          <a:prstGeom prst="rect">
            <a:avLst/>
          </a:prstGeom>
          <a:solidFill>
            <a:srgbClr val="FF6FC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2" name="Rectangle 91"/>
          <p:cNvSpPr/>
          <p:nvPr/>
        </p:nvSpPr>
        <p:spPr>
          <a:xfrm>
            <a:off x="5558093" y="4167098"/>
            <a:ext cx="269956" cy="251557"/>
          </a:xfrm>
          <a:prstGeom prst="rect">
            <a:avLst/>
          </a:prstGeom>
          <a:solidFill>
            <a:srgbClr val="CCFF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3" name="Rectangle 92"/>
          <p:cNvSpPr/>
          <p:nvPr/>
        </p:nvSpPr>
        <p:spPr>
          <a:xfrm>
            <a:off x="5828049" y="4167098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4" name="Rectangle 93"/>
          <p:cNvSpPr/>
          <p:nvPr/>
        </p:nvSpPr>
        <p:spPr>
          <a:xfrm>
            <a:off x="5288137" y="3729885"/>
            <a:ext cx="269956" cy="251557"/>
          </a:xfrm>
          <a:prstGeom prst="rect">
            <a:avLst/>
          </a:prstGeom>
          <a:solidFill>
            <a:srgbClr val="FF6FC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5" name="Rectangle 94"/>
          <p:cNvSpPr/>
          <p:nvPr/>
        </p:nvSpPr>
        <p:spPr>
          <a:xfrm>
            <a:off x="5558093" y="3729885"/>
            <a:ext cx="269956" cy="251557"/>
          </a:xfrm>
          <a:prstGeom prst="rect">
            <a:avLst/>
          </a:prstGeom>
          <a:solidFill>
            <a:srgbClr val="CCFF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6" name="Rectangle 95"/>
          <p:cNvSpPr/>
          <p:nvPr/>
        </p:nvSpPr>
        <p:spPr>
          <a:xfrm>
            <a:off x="5828049" y="3729885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7" name="Rectangle 96"/>
          <p:cNvSpPr/>
          <p:nvPr/>
        </p:nvSpPr>
        <p:spPr>
          <a:xfrm>
            <a:off x="5558093" y="3285118"/>
            <a:ext cx="269956" cy="251557"/>
          </a:xfrm>
          <a:prstGeom prst="rect">
            <a:avLst/>
          </a:prstGeom>
          <a:solidFill>
            <a:srgbClr val="CCFF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8" name="Rectangle 97"/>
          <p:cNvSpPr/>
          <p:nvPr/>
        </p:nvSpPr>
        <p:spPr>
          <a:xfrm>
            <a:off x="5828049" y="3285118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9" name="Rectangle 98"/>
          <p:cNvSpPr/>
          <p:nvPr/>
        </p:nvSpPr>
        <p:spPr>
          <a:xfrm>
            <a:off x="5828049" y="2754607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8" name="Rectangle 107"/>
          <p:cNvSpPr/>
          <p:nvPr/>
        </p:nvSpPr>
        <p:spPr>
          <a:xfrm>
            <a:off x="6548079" y="4967025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1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551739" y="4568371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2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575894" y="4140392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3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6581692" y="3729800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4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6581692" y="3245553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6680" y="5962808"/>
            <a:ext cx="1491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1100101010001…</a:t>
            </a:r>
          </a:p>
        </p:txBody>
      </p:sp>
    </p:spTree>
    <p:extLst>
      <p:ext uri="{BB962C8B-B14F-4D97-AF65-F5344CB8AC3E}">
        <p14:creationId xmlns:p14="http://schemas.microsoft.com/office/powerpoint/2010/main" val="4197541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18" grpId="0" animBg="1"/>
      <p:bldP spid="3" grpId="0" animBg="1"/>
      <p:bldP spid="41" grpId="0" animBg="1"/>
      <p:bldP spid="42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8" grpId="0"/>
      <p:bldP spid="109" grpId="0"/>
      <p:bldP spid="110" grpId="0"/>
      <p:bldP spid="111" grpId="0"/>
      <p:bldP spid="112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/>
          <p:cNvSpPr/>
          <p:nvPr/>
        </p:nvSpPr>
        <p:spPr>
          <a:xfrm>
            <a:off x="905619" y="4922931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6" name="Rectangle 105"/>
          <p:cNvSpPr/>
          <p:nvPr/>
        </p:nvSpPr>
        <p:spPr>
          <a:xfrm>
            <a:off x="905565" y="4505008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5" name="Rectangle 104"/>
          <p:cNvSpPr/>
          <p:nvPr/>
        </p:nvSpPr>
        <p:spPr>
          <a:xfrm>
            <a:off x="905565" y="4083722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4" name="Rectangle 103"/>
          <p:cNvSpPr/>
          <p:nvPr/>
        </p:nvSpPr>
        <p:spPr>
          <a:xfrm>
            <a:off x="905565" y="3666924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905565" y="3245638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Layered</a:t>
            </a:r>
            <a:r>
              <a:rPr lang="nl-NL" dirty="0"/>
              <a:t> Communication:</a:t>
            </a:r>
            <a:br>
              <a:rPr lang="nl-NL" dirty="0"/>
            </a:br>
            <a:r>
              <a:rPr lang="nl-NL" sz="3600" dirty="0"/>
              <a:t>TCP/IP Model </a:t>
            </a:r>
            <a:r>
              <a:rPr lang="nl-NL" sz="3600" dirty="0" err="1"/>
              <a:t>Layers</a:t>
            </a:r>
            <a:r>
              <a:rPr lang="nl-NL" sz="3600" dirty="0"/>
              <a:t> </a:t>
            </a:r>
          </a:p>
        </p:txBody>
      </p:sp>
      <p:pic>
        <p:nvPicPr>
          <p:cNvPr id="5" name="Picture 4" descr="laptop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54" y="1507337"/>
            <a:ext cx="1181983" cy="1181983"/>
          </a:xfrm>
          <a:prstGeom prst="rect">
            <a:avLst/>
          </a:prstGeom>
        </p:spPr>
      </p:pic>
      <p:pic>
        <p:nvPicPr>
          <p:cNvPr id="9" name="Content Placeholder 8" descr="server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65" r="-29365"/>
          <a:stretch>
            <a:fillRect/>
          </a:stretch>
        </p:blipFill>
        <p:spPr>
          <a:xfrm>
            <a:off x="6041544" y="1627427"/>
            <a:ext cx="1570314" cy="989298"/>
          </a:xfrm>
        </p:spPr>
      </p:pic>
      <p:sp>
        <p:nvSpPr>
          <p:cNvPr id="16" name="Down Arrow 15"/>
          <p:cNvSpPr/>
          <p:nvPr/>
        </p:nvSpPr>
        <p:spPr>
          <a:xfrm flipH="1">
            <a:off x="1220636" y="2712378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Down Arrow 16"/>
          <p:cNvSpPr/>
          <p:nvPr/>
        </p:nvSpPr>
        <p:spPr>
          <a:xfrm rot="10800000" flipH="1">
            <a:off x="6557484" y="2677751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977444" y="4967110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5200" y="456845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82182" y="4140477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76726" y="3729885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92434" y="3322350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5" name="Elbow Connector 54"/>
          <p:cNvCxnSpPr>
            <a:stCxn id="107" idx="2"/>
          </p:cNvCxnSpPr>
          <p:nvPr/>
        </p:nvCxnSpPr>
        <p:spPr>
          <a:xfrm rot="5400000" flipH="1" flipV="1">
            <a:off x="4170466" y="2712116"/>
            <a:ext cx="7775" cy="5256427"/>
          </a:xfrm>
          <a:prstGeom prst="bentConnector3">
            <a:avLst>
              <a:gd name="adj1" fmla="val -436057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01630" y="5486401"/>
            <a:ext cx="1516551" cy="4315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Transmission Medium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137891" y="4929137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1" name="Rectangle 100"/>
          <p:cNvSpPr/>
          <p:nvPr/>
        </p:nvSpPr>
        <p:spPr>
          <a:xfrm>
            <a:off x="6137837" y="4511214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2" name="Rectangle 101"/>
          <p:cNvSpPr/>
          <p:nvPr/>
        </p:nvSpPr>
        <p:spPr>
          <a:xfrm>
            <a:off x="6137837" y="4089928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3" name="Rectangle 102"/>
          <p:cNvSpPr/>
          <p:nvPr/>
        </p:nvSpPr>
        <p:spPr>
          <a:xfrm>
            <a:off x="6137837" y="3673130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8" name="Rectangle 117"/>
          <p:cNvSpPr/>
          <p:nvPr/>
        </p:nvSpPr>
        <p:spPr>
          <a:xfrm>
            <a:off x="6137837" y="3251844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9" name="Rectangle 118"/>
          <p:cNvSpPr/>
          <p:nvPr/>
        </p:nvSpPr>
        <p:spPr>
          <a:xfrm>
            <a:off x="6209716" y="4973316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6147472" y="457466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214454" y="4146683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6108998" y="3736091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6124706" y="3328556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16696" y="3251844"/>
            <a:ext cx="2981739" cy="415080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4" name="Rectangle 123"/>
          <p:cNvSpPr/>
          <p:nvPr/>
        </p:nvSpPr>
        <p:spPr>
          <a:xfrm>
            <a:off x="2716696" y="3668642"/>
            <a:ext cx="2981739" cy="415080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5" name="Rectangle 124"/>
          <p:cNvSpPr/>
          <p:nvPr/>
        </p:nvSpPr>
        <p:spPr>
          <a:xfrm>
            <a:off x="2716696" y="4083722"/>
            <a:ext cx="2981739" cy="415080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6" name="Rectangle 125"/>
          <p:cNvSpPr/>
          <p:nvPr/>
        </p:nvSpPr>
        <p:spPr>
          <a:xfrm>
            <a:off x="2716696" y="4493233"/>
            <a:ext cx="2981739" cy="415080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7" name="Rectangle 126"/>
          <p:cNvSpPr/>
          <p:nvPr/>
        </p:nvSpPr>
        <p:spPr>
          <a:xfrm>
            <a:off x="2714488" y="4907851"/>
            <a:ext cx="2981739" cy="415080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3101009" y="3328556"/>
            <a:ext cx="21323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Interface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User Application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2716696" y="3713945"/>
            <a:ext cx="294168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Peer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Peer Application Communication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847009" y="4161665"/>
            <a:ext cx="27318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Host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Host Communication/Routing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767982" y="4577324"/>
            <a:ext cx="29304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Hop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Hop (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Neighbour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 Communication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173069" y="4973316"/>
            <a:ext cx="21655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Interface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Medium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90957" y="2701335"/>
            <a:ext cx="156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Function</a:t>
            </a:r>
            <a:endParaRPr lang="nl-NL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866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18" grpId="0" animBg="1"/>
      <p:bldP spid="119" grpId="0"/>
      <p:bldP spid="120" grpId="0"/>
      <p:bldP spid="121" grpId="0"/>
      <p:bldP spid="122" grpId="0"/>
      <p:bldP spid="123" grpId="0"/>
      <p:bldP spid="7" grpId="0"/>
      <p:bldP spid="129" grpId="0"/>
      <p:bldP spid="130" grpId="0"/>
      <p:bldP spid="131" grpId="0"/>
      <p:bldP spid="1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/>
          <p:cNvSpPr/>
          <p:nvPr/>
        </p:nvSpPr>
        <p:spPr>
          <a:xfrm>
            <a:off x="905619" y="4922931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6" name="Rectangle 105"/>
          <p:cNvSpPr/>
          <p:nvPr/>
        </p:nvSpPr>
        <p:spPr>
          <a:xfrm>
            <a:off x="905565" y="4505008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5" name="Rectangle 104"/>
          <p:cNvSpPr/>
          <p:nvPr/>
        </p:nvSpPr>
        <p:spPr>
          <a:xfrm>
            <a:off x="905565" y="4083722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4" name="Rectangle 103"/>
          <p:cNvSpPr/>
          <p:nvPr/>
        </p:nvSpPr>
        <p:spPr>
          <a:xfrm>
            <a:off x="905565" y="3666924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905565" y="3245638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Layered</a:t>
            </a:r>
            <a:r>
              <a:rPr lang="nl-NL" dirty="0"/>
              <a:t> Communication:</a:t>
            </a:r>
            <a:br>
              <a:rPr lang="nl-NL" dirty="0"/>
            </a:br>
            <a:r>
              <a:rPr lang="nl-NL" sz="3600" dirty="0"/>
              <a:t>TCP/IP </a:t>
            </a:r>
            <a:r>
              <a:rPr lang="nl-NL" sz="3600" dirty="0" err="1"/>
              <a:t>Addressing</a:t>
            </a:r>
            <a:endParaRPr lang="nl-NL" sz="3600" dirty="0"/>
          </a:p>
        </p:txBody>
      </p:sp>
      <p:pic>
        <p:nvPicPr>
          <p:cNvPr id="5" name="Picture 4" descr="laptop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54" y="1507337"/>
            <a:ext cx="1181983" cy="1181983"/>
          </a:xfrm>
          <a:prstGeom prst="rect">
            <a:avLst/>
          </a:prstGeom>
        </p:spPr>
      </p:pic>
      <p:pic>
        <p:nvPicPr>
          <p:cNvPr id="9" name="Content Placeholder 8" descr="server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65" r="-29365"/>
          <a:stretch>
            <a:fillRect/>
          </a:stretch>
        </p:blipFill>
        <p:spPr>
          <a:xfrm>
            <a:off x="6041544" y="1627427"/>
            <a:ext cx="1570314" cy="989298"/>
          </a:xfrm>
        </p:spPr>
      </p:pic>
      <p:sp>
        <p:nvSpPr>
          <p:cNvPr id="16" name="Down Arrow 15"/>
          <p:cNvSpPr/>
          <p:nvPr/>
        </p:nvSpPr>
        <p:spPr>
          <a:xfrm flipH="1">
            <a:off x="1220636" y="2712378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Down Arrow 16"/>
          <p:cNvSpPr/>
          <p:nvPr/>
        </p:nvSpPr>
        <p:spPr>
          <a:xfrm rot="10800000" flipH="1">
            <a:off x="6557484" y="2677751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977444" y="4967110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5200" y="456845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82182" y="4140477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76726" y="3729885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92434" y="3322350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5" name="Elbow Connector 54"/>
          <p:cNvCxnSpPr>
            <a:stCxn id="107" idx="2"/>
          </p:cNvCxnSpPr>
          <p:nvPr/>
        </p:nvCxnSpPr>
        <p:spPr>
          <a:xfrm rot="5400000" flipH="1" flipV="1">
            <a:off x="4170466" y="2712116"/>
            <a:ext cx="7775" cy="5256427"/>
          </a:xfrm>
          <a:prstGeom prst="bentConnector3">
            <a:avLst>
              <a:gd name="adj1" fmla="val -436057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01630" y="5486401"/>
            <a:ext cx="1516551" cy="4315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Transmission Medium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137891" y="4929137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1" name="Rectangle 100"/>
          <p:cNvSpPr/>
          <p:nvPr/>
        </p:nvSpPr>
        <p:spPr>
          <a:xfrm>
            <a:off x="6137837" y="4511214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2" name="Rectangle 101"/>
          <p:cNvSpPr/>
          <p:nvPr/>
        </p:nvSpPr>
        <p:spPr>
          <a:xfrm>
            <a:off x="6137837" y="4089928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3" name="Rectangle 102"/>
          <p:cNvSpPr/>
          <p:nvPr/>
        </p:nvSpPr>
        <p:spPr>
          <a:xfrm>
            <a:off x="6137837" y="3673130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8" name="Rectangle 117"/>
          <p:cNvSpPr/>
          <p:nvPr/>
        </p:nvSpPr>
        <p:spPr>
          <a:xfrm>
            <a:off x="6137837" y="3251844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9" name="Rectangle 118"/>
          <p:cNvSpPr/>
          <p:nvPr/>
        </p:nvSpPr>
        <p:spPr>
          <a:xfrm>
            <a:off x="6209716" y="4973316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6147472" y="457466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214454" y="4146683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6108998" y="3736091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6124706" y="3328556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16696" y="3251844"/>
            <a:ext cx="2981739" cy="415080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4" name="Rectangle 123"/>
          <p:cNvSpPr/>
          <p:nvPr/>
        </p:nvSpPr>
        <p:spPr>
          <a:xfrm>
            <a:off x="2716696" y="3668642"/>
            <a:ext cx="2981739" cy="415080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5" name="Rectangle 124"/>
          <p:cNvSpPr/>
          <p:nvPr/>
        </p:nvSpPr>
        <p:spPr>
          <a:xfrm>
            <a:off x="2716696" y="4083722"/>
            <a:ext cx="2981739" cy="415080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6" name="Rectangle 125"/>
          <p:cNvSpPr/>
          <p:nvPr/>
        </p:nvSpPr>
        <p:spPr>
          <a:xfrm>
            <a:off x="2716696" y="4505008"/>
            <a:ext cx="2981739" cy="415080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7" name="Rectangle 126"/>
          <p:cNvSpPr/>
          <p:nvPr/>
        </p:nvSpPr>
        <p:spPr>
          <a:xfrm>
            <a:off x="2716696" y="4916153"/>
            <a:ext cx="2981739" cy="415080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3101009" y="3235705"/>
            <a:ext cx="24708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specific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e.g. For HTTP</a:t>
            </a:r>
          </a:p>
          <a:p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URL 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  <a:hlinkClick r:id="rId4"/>
              </a:rPr>
              <a:t>“</a:t>
            </a:r>
            <a:r>
              <a:rPr lang="nl-NL" sz="1300" dirty="0">
                <a:solidFill>
                  <a:srgbClr val="FF6600"/>
                </a:solidFill>
              </a:rPr>
              <a:t>www.google.com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”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3250808" y="3736091"/>
            <a:ext cx="20877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Ports : e.g. For HTTP port </a:t>
            </a:r>
            <a:r>
              <a:rPr lang="nl-NL" sz="1300" dirty="0">
                <a:solidFill>
                  <a:srgbClr val="FF6600"/>
                </a:solidFill>
              </a:rPr>
              <a:t>80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239493" y="4161665"/>
            <a:ext cx="20990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IP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Address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: e.g. </a:t>
            </a:r>
            <a:r>
              <a:rPr lang="nl-NL" sz="1300" dirty="0">
                <a:solidFill>
                  <a:srgbClr val="FF6600"/>
                </a:solidFill>
              </a:rPr>
              <a:t>192.168.1.2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767982" y="4577324"/>
            <a:ext cx="27226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MAC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Address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: e.g. </a:t>
            </a:r>
            <a:r>
              <a:rPr lang="nl-NL" sz="1300" dirty="0">
                <a:solidFill>
                  <a:srgbClr val="FF6600"/>
                </a:solidFill>
              </a:rPr>
              <a:t>06:84:F4:E2:12:22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968200" y="4973316"/>
            <a:ext cx="4729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N.A.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44348" y="2712378"/>
            <a:ext cx="121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Addressing</a:t>
            </a:r>
            <a:endParaRPr lang="nl-NL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758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18" grpId="0" animBg="1"/>
      <p:bldP spid="119" grpId="0"/>
      <p:bldP spid="120" grpId="0"/>
      <p:bldP spid="121" grpId="0"/>
      <p:bldP spid="122" grpId="0"/>
      <p:bldP spid="123" grpId="0"/>
      <p:bldP spid="7" grpId="0"/>
      <p:bldP spid="129" grpId="0"/>
      <p:bldP spid="130" grpId="0"/>
      <p:bldP spid="131" grpId="0"/>
      <p:bldP spid="13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Net.thmx</Template>
  <TotalTime>7080</TotalTime>
  <Words>541</Words>
  <Application>Microsoft Macintosh PowerPoint</Application>
  <PresentationFormat>On-screen Show (4:3)</PresentationFormat>
  <Paragraphs>186</Paragraphs>
  <Slides>21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Cambria</vt:lpstr>
      <vt:lpstr>Net</vt:lpstr>
      <vt:lpstr>NT21</vt:lpstr>
      <vt:lpstr>Week 1 : Introduction (Networks, Layered Model, Linux)  Week 2 : IP Protocol, IP Addressing, IP Subnets , ARP, Netkit  Week 3 : IP Routing, ICMP  Week 4 : TCP/UDP  Week 5 : Sockets  Week 6 : NAT, DHCP, DN  Week 7 : Repetition</vt:lpstr>
      <vt:lpstr>What Is a Computer Network ?</vt:lpstr>
      <vt:lpstr>How Do All These Devices Communicate ?</vt:lpstr>
      <vt:lpstr>Layered Communication </vt:lpstr>
      <vt:lpstr>Layered Communication: TCP/IP Protocols Overview</vt:lpstr>
      <vt:lpstr>Layered Communication: Encapsulation </vt:lpstr>
      <vt:lpstr>Layered Communication: TCP/IP Model Layers </vt:lpstr>
      <vt:lpstr>Layered Communication: TCP/IP Addressing</vt:lpstr>
      <vt:lpstr>Layered Communication: TCP/IP and OSI Model </vt:lpstr>
      <vt:lpstr>Wireshark  Network Sniffing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Layered Communication: Hub, Router, Switch</vt:lpstr>
      <vt:lpstr>Layered Communication: Hub, Router, Switch</vt:lpstr>
      <vt:lpstr>Linux</vt:lpstr>
      <vt:lpstr>Linux Advantages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FHICT</dc:creator>
  <cp:keywords/>
  <dc:description/>
  <cp:lastModifiedBy>Schreur,Ben B.</cp:lastModifiedBy>
  <cp:revision>57</cp:revision>
  <dcterms:created xsi:type="dcterms:W3CDTF">2015-11-11T13:27:00Z</dcterms:created>
  <dcterms:modified xsi:type="dcterms:W3CDTF">2019-09-03T09:20:18Z</dcterms:modified>
  <cp:category/>
</cp:coreProperties>
</file>